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</p:sldMasterIdLst>
  <p:sldIdLst>
    <p:sldId id="279" r:id="rId2"/>
    <p:sldId id="268" r:id="rId3"/>
    <p:sldId id="267" r:id="rId4"/>
    <p:sldId id="274" r:id="rId5"/>
    <p:sldId id="269" r:id="rId6"/>
    <p:sldId id="270" r:id="rId7"/>
    <p:sldId id="271" r:id="rId8"/>
    <p:sldId id="272" r:id="rId9"/>
    <p:sldId id="273" r:id="rId10"/>
    <p:sldId id="275" r:id="rId11"/>
  </p:sldIdLst>
  <p:sldSz cx="9144000" cy="6858000" type="screen4x3"/>
  <p:notesSz cx="6858000" cy="9144000"/>
  <p:embeddedFontLst>
    <p:embeddedFont>
      <p:font typeface="Matilda" panose="020B0604020202020204" charset="0"/>
      <p:regular r:id="rId12"/>
    </p:embeddedFont>
  </p:embeddedFontLst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05408"/>
    <a:srgbClr val="E4931C"/>
    <a:srgbClr val="EAEAEA"/>
    <a:srgbClr val="6CA62C"/>
    <a:srgbClr val="8E0000"/>
    <a:srgbClr val="5F9127"/>
    <a:srgbClr val="456A1C"/>
    <a:srgbClr val="DEA900"/>
    <a:srgbClr val="FFE89F"/>
    <a:srgbClr val="00808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3" d="100"/>
          <a:sy n="63" d="100"/>
        </p:scale>
        <p:origin x="1380" y="5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font" Target="fonts/font1.fntdata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Pr>
        <a:blipFill dpi="0" rotWithShape="1"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EA744C-FE01-496A-A041-ED93458D1002}" type="datetimeFigureOut">
              <a:rPr lang="ru-RU" smtClean="0"/>
              <a:pPr/>
              <a:t>04.08.2021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DD4E80-607C-4832-AF51-75727074878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EA744C-FE01-496A-A041-ED93458D1002}" type="datetimeFigureOut">
              <a:rPr lang="ru-RU" smtClean="0"/>
              <a:pPr/>
              <a:t>04.08.2021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DD4E80-607C-4832-AF51-75727074878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EA744C-FE01-496A-A041-ED93458D1002}" type="datetimeFigureOut">
              <a:rPr lang="ru-RU" smtClean="0"/>
              <a:pPr/>
              <a:t>04.08.2021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DD4E80-607C-4832-AF51-75727074878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EA744C-FE01-496A-A041-ED93458D1002}" type="datetimeFigureOut">
              <a:rPr lang="ru-RU" smtClean="0"/>
              <a:pPr/>
              <a:t>04.08.2021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DD4E80-607C-4832-AF51-75727074878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EA744C-FE01-496A-A041-ED93458D1002}" type="datetimeFigureOut">
              <a:rPr lang="ru-RU" smtClean="0"/>
              <a:pPr/>
              <a:t>04.08.2021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DD4E80-607C-4832-AF51-75727074878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EA744C-FE01-496A-A041-ED93458D1002}" type="datetimeFigureOut">
              <a:rPr lang="ru-RU" smtClean="0"/>
              <a:pPr/>
              <a:t>04.08.2021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DD4E80-607C-4832-AF51-75727074878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EA744C-FE01-496A-A041-ED93458D1002}" type="datetimeFigureOut">
              <a:rPr lang="ru-RU" smtClean="0"/>
              <a:pPr/>
              <a:t>04.08.2021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DD4E80-607C-4832-AF51-75727074878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EA744C-FE01-496A-A041-ED93458D1002}" type="datetimeFigureOut">
              <a:rPr lang="ru-RU" smtClean="0"/>
              <a:pPr/>
              <a:t>04.08.2021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DD4E80-607C-4832-AF51-75727074878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EA744C-FE01-496A-A041-ED93458D1002}" type="datetimeFigureOut">
              <a:rPr lang="ru-RU" smtClean="0"/>
              <a:pPr/>
              <a:t>04.08.2021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DD4E80-607C-4832-AF51-75727074878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EA744C-FE01-496A-A041-ED93458D1002}" type="datetimeFigureOut">
              <a:rPr lang="ru-RU" smtClean="0"/>
              <a:pPr/>
              <a:t>04.08.2021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DD4E80-607C-4832-AF51-75727074878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EA744C-FE01-496A-A041-ED93458D1002}" type="datetimeFigureOut">
              <a:rPr lang="ru-RU" smtClean="0"/>
              <a:pPr/>
              <a:t>04.08.2021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DD4E80-607C-4832-AF51-75727074878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EA744C-FE01-496A-A041-ED93458D1002}" type="datetimeFigureOut">
              <a:rPr lang="ru-RU" smtClean="0"/>
              <a:pPr/>
              <a:t>04.08.2021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DD4E80-607C-4832-AF51-75727074878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EA744C-FE01-496A-A041-ED93458D1002}" type="datetimeFigureOut">
              <a:rPr lang="ru-RU" smtClean="0"/>
              <a:pPr/>
              <a:t>04.08.2021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DD4E80-607C-4832-AF51-75727074878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jpe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5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9EA744C-FE01-496A-A041-ED93458D1002}" type="datetimeFigureOut">
              <a:rPr lang="ru-RU" smtClean="0"/>
              <a:pPr/>
              <a:t>04.08.2021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0DD4E80-607C-4832-AF51-75727074878D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60" r:id="rId3"/>
    <p:sldLayoutId id="2147483661" r:id="rId4"/>
    <p:sldLayoutId id="2147483651" r:id="rId5"/>
    <p:sldLayoutId id="2147483652" r:id="rId6"/>
    <p:sldLayoutId id="2147483653" r:id="rId7"/>
    <p:sldLayoutId id="2147483654" r:id="rId8"/>
    <p:sldLayoutId id="2147483655" r:id="rId9"/>
    <p:sldLayoutId id="2147483656" r:id="rId10"/>
    <p:sldLayoutId id="2147483657" r:id="rId11"/>
    <p:sldLayoutId id="2147483658" r:id="rId12"/>
    <p:sldLayoutId id="2147483659" r:id="rId13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jpeg"/><Relationship Id="rId3" Type="http://schemas.microsoft.com/office/2007/relationships/hdphoto" Target="../media/hdphoto1.wdp"/><Relationship Id="rId7" Type="http://schemas.openxmlformats.org/officeDocument/2006/relationships/image" Target="../media/image10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jpeg"/><Relationship Id="rId11" Type="http://schemas.openxmlformats.org/officeDocument/2006/relationships/image" Target="../media/image14.jpeg"/><Relationship Id="rId5" Type="http://schemas.openxmlformats.org/officeDocument/2006/relationships/image" Target="../media/image8.jpeg"/><Relationship Id="rId10" Type="http://schemas.openxmlformats.org/officeDocument/2006/relationships/image" Target="../media/image13.jpeg"/><Relationship Id="rId4" Type="http://schemas.openxmlformats.org/officeDocument/2006/relationships/image" Target="../media/image7.jpeg"/><Relationship Id="rId9" Type="http://schemas.openxmlformats.org/officeDocument/2006/relationships/image" Target="../media/image12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9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9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9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jpeg"/><Relationship Id="rId3" Type="http://schemas.openxmlformats.org/officeDocument/2006/relationships/image" Target="../media/image23.jpeg"/><Relationship Id="rId7" Type="http://schemas.openxmlformats.org/officeDocument/2006/relationships/image" Target="../media/image27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6.jpeg"/><Relationship Id="rId5" Type="http://schemas.openxmlformats.org/officeDocument/2006/relationships/image" Target="../media/image25.jpeg"/><Relationship Id="rId10" Type="http://schemas.openxmlformats.org/officeDocument/2006/relationships/image" Target="../media/image30.jpeg"/><Relationship Id="rId4" Type="http://schemas.openxmlformats.org/officeDocument/2006/relationships/image" Target="../media/image24.jpeg"/><Relationship Id="rId9" Type="http://schemas.openxmlformats.org/officeDocument/2006/relationships/image" Target="../media/image29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5">
            <a:extLst>
              <a:ext uri="{FF2B5EF4-FFF2-40B4-BE49-F238E27FC236}">
                <a16:creationId xmlns:a16="http://schemas.microsoft.com/office/drawing/2014/main" id="{BA85CF5A-E09A-4F4E-B1FA-5B72A362B1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286000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ru-RU" sz="7200" b="1" i="1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Осень</a:t>
            </a:r>
          </a:p>
        </p:txBody>
      </p:sp>
      <p:sp>
        <p:nvSpPr>
          <p:cNvPr id="7" name="Заголовок 5">
            <a:extLst>
              <a:ext uri="{FF2B5EF4-FFF2-40B4-BE49-F238E27FC236}">
                <a16:creationId xmlns:a16="http://schemas.microsoft.com/office/drawing/2014/main" id="{0FC26FCE-5E34-4C8F-8944-A3852DDA07C5}"/>
              </a:ext>
            </a:extLst>
          </p:cNvPr>
          <p:cNvSpPr txBox="1">
            <a:spLocks/>
          </p:cNvSpPr>
          <p:nvPr/>
        </p:nvSpPr>
        <p:spPr>
          <a:xfrm>
            <a:off x="611560" y="4509120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2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Подготовила: учитель-логопед Резван Н. В. </a:t>
            </a:r>
          </a:p>
        </p:txBody>
      </p:sp>
    </p:spTree>
    <p:extLst>
      <p:ext uri="{BB962C8B-B14F-4D97-AF65-F5344CB8AC3E}">
        <p14:creationId xmlns:p14="http://schemas.microsoft.com/office/powerpoint/2010/main" val="385656639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539552" y="620688"/>
            <a:ext cx="633670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/>
              <a:t>Ребята, отгадайте, кто придет к нам сегодня в гости?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2213992" y="2060848"/>
            <a:ext cx="4572000" cy="3108543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2800" b="1" i="1" dirty="0">
                <a:solidFill>
                  <a:srgbClr val="C00000"/>
                </a:solidFill>
                <a:cs typeface="Arial" panose="020B0604020202020204" pitchFamily="34" charset="0"/>
              </a:rPr>
              <a:t>Несу я урожаи, поля вновь засеваю,</a:t>
            </a:r>
            <a:br>
              <a:rPr lang="ru-RU" sz="2800" b="1" i="1" dirty="0">
                <a:solidFill>
                  <a:srgbClr val="C00000"/>
                </a:solidFill>
                <a:cs typeface="Arial" panose="020B0604020202020204" pitchFamily="34" charset="0"/>
              </a:rPr>
            </a:br>
            <a:r>
              <a:rPr lang="ru-RU" sz="2800" b="1" i="1" dirty="0">
                <a:solidFill>
                  <a:srgbClr val="C00000"/>
                </a:solidFill>
                <a:cs typeface="Arial" panose="020B0604020202020204" pitchFamily="34" charset="0"/>
              </a:rPr>
              <a:t>Птиц к югу отправляю, деревья раздеваю,</a:t>
            </a:r>
            <a:br>
              <a:rPr lang="ru-RU" sz="2800" b="1" i="1" dirty="0">
                <a:solidFill>
                  <a:srgbClr val="C00000"/>
                </a:solidFill>
                <a:cs typeface="Arial" panose="020B0604020202020204" pitchFamily="34" charset="0"/>
              </a:rPr>
            </a:br>
            <a:r>
              <a:rPr lang="ru-RU" sz="2800" b="1" i="1" dirty="0">
                <a:solidFill>
                  <a:srgbClr val="C00000"/>
                </a:solidFill>
                <a:cs typeface="Arial" panose="020B0604020202020204" pitchFamily="34" charset="0"/>
              </a:rPr>
              <a:t>Но не касаюсь сосен и ёлочек, я …</a:t>
            </a:r>
            <a:br>
              <a:rPr lang="ru-RU" sz="2800" b="1" i="1" dirty="0">
                <a:solidFill>
                  <a:srgbClr val="C00000"/>
                </a:solidFill>
                <a:cs typeface="Arial" panose="020B0604020202020204" pitchFamily="34" charset="0"/>
              </a:rPr>
            </a:br>
            <a:endParaRPr lang="ru-RU" sz="2800" b="1" i="1" dirty="0">
              <a:solidFill>
                <a:srgbClr val="C00000"/>
              </a:solidFill>
              <a:cs typeface="Arial" panose="020B0604020202020204" pitchFamily="34" charset="0"/>
            </a:endParaRPr>
          </a:p>
        </p:txBody>
      </p:sp>
      <p:pic>
        <p:nvPicPr>
          <p:cNvPr id="2051" name="Picture 3" descr="C:\Documents and Settings\Администратор\Рабочий стол\музыка - осень\19952784.pn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106651" y="116632"/>
            <a:ext cx="3971255" cy="41711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388766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window dir="vert"/>
      </p:transition>
    </mc:Choice>
    <mc:Fallback xmlns=""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Documents and Settings\Администратор\Рабочий стол\музыка - осень\14733310.pn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45507" y="10794"/>
            <a:ext cx="9166897" cy="51463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627784" y="635514"/>
            <a:ext cx="5112568" cy="589565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678608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102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2" name="Picture 4"/>
          <p:cNvPicPr>
            <a:picLocks noChangeAspect="1" noChangeArrowheads="1"/>
          </p:cNvPicPr>
          <p:nvPr/>
        </p:nvPicPr>
        <p:blipFill rotWithShape="1">
          <a:blip r:embed="rId2" cstate="email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3652024" y="2201727"/>
            <a:ext cx="2159269" cy="1800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3" name="Picture 5" descr="D:\Дианочка!\V5UEv0LUR4A.jpg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21102941">
            <a:off x="957537" y="443432"/>
            <a:ext cx="2232248" cy="153662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7174" name="Picture 6" descr="D:\Дианочка!\0_122a_24dd8a0e_XL.jpg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652024" y="290632"/>
            <a:ext cx="2441848" cy="162382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7175" name="Picture 7" descr="D:\Дианочка!\juravli10.jpg"/>
          <p:cNvPicPr>
            <a:picLocks noChangeAspect="1" noChangeArrowheads="1"/>
          </p:cNvPicPr>
          <p:nvPr/>
        </p:nvPicPr>
        <p:blipFill rotWithShape="1"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-273"/>
          <a:stretch/>
        </p:blipFill>
        <p:spPr bwMode="auto">
          <a:xfrm rot="975328">
            <a:off x="6524291" y="616550"/>
            <a:ext cx="2318212" cy="168163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7176" name="Picture 8" descr="D:\Дианочка!\496323.jpg"/>
          <p:cNvPicPr>
            <a:picLocks noChangeAspect="1" noChangeArrowheads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20528224">
            <a:off x="867971" y="2301542"/>
            <a:ext cx="2190303" cy="164272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7177" name="Picture 9" descr="D:\Дианочка!\regen5.jpg"/>
          <p:cNvPicPr>
            <a:picLocks noChangeAspect="1" noChangeArrowheads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20957723">
            <a:off x="785785" y="4343359"/>
            <a:ext cx="2136863" cy="165618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7178" name="Picture 10" descr="D:\Дианочка!\453236.jpg.crop_display.jpg"/>
          <p:cNvPicPr>
            <a:picLocks noChangeAspect="1" noChangeArrowheads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20858669">
            <a:off x="3294378" y="4769518"/>
            <a:ext cx="2448272" cy="166894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7179" name="Picture 11" descr="D:\Дианочка!\osz2_origi.jpg"/>
          <p:cNvPicPr>
            <a:picLocks noChangeAspect="1" noChangeArrowheads="1"/>
          </p:cNvPicPr>
          <p:nvPr/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831946">
            <a:off x="6531582" y="2660725"/>
            <a:ext cx="2199332" cy="162634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7180" name="Picture 12" descr="D:\Дианочка!\493298.jpg"/>
          <p:cNvPicPr>
            <a:picLocks noChangeAspect="1" noChangeArrowheads="1"/>
          </p:cNvPicPr>
          <p:nvPr/>
        </p:nvPicPr>
        <p:blipFill>
          <a:blip r:embed="rId1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951140">
            <a:off x="6126329" y="4642818"/>
            <a:ext cx="2411883" cy="160792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TextBox 3"/>
          <p:cNvSpPr txBox="1"/>
          <p:nvPr/>
        </p:nvSpPr>
        <p:spPr>
          <a:xfrm>
            <a:off x="3144271" y="3974647"/>
            <a:ext cx="28083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/>
              <a:t>Назовите приметы осени</a:t>
            </a:r>
          </a:p>
        </p:txBody>
      </p:sp>
    </p:spTree>
    <p:extLst>
      <p:ext uri="{BB962C8B-B14F-4D97-AF65-F5344CB8AC3E}">
        <p14:creationId xmlns:p14="http://schemas.microsoft.com/office/powerpoint/2010/main" val="31084485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17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1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1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17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71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71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1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717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71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71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71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717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71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71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71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7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71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71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717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71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71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71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717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71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71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71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717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1000"/>
                                        <p:tgtEl>
                                          <p:spTgt spid="71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71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71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718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1000"/>
                                        <p:tgtEl>
                                          <p:spTgt spid="71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435646" y="3675221"/>
            <a:ext cx="2862064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b="1" dirty="0"/>
              <a:t>Вслед за августом приходит,</a:t>
            </a:r>
            <a:br>
              <a:rPr lang="ru-RU" sz="1600" b="1" dirty="0"/>
            </a:br>
            <a:r>
              <a:rPr lang="ru-RU" sz="1600" b="1" dirty="0"/>
              <a:t>С листопадом хороводит</a:t>
            </a:r>
            <a:br>
              <a:rPr lang="ru-RU" sz="1600" b="1" dirty="0"/>
            </a:br>
            <a:r>
              <a:rPr lang="ru-RU" sz="1600" b="1" dirty="0"/>
              <a:t>И богат он урожаем,</a:t>
            </a:r>
            <a:br>
              <a:rPr lang="ru-RU" sz="1600" b="1" dirty="0"/>
            </a:br>
            <a:r>
              <a:rPr lang="ru-RU" sz="1600" b="1" dirty="0"/>
              <a:t>Мы его, конечно, знаем!</a:t>
            </a:r>
            <a:br>
              <a:rPr lang="ru-RU" sz="1600" b="1" dirty="0"/>
            </a:br>
            <a:r>
              <a:rPr lang="ru-RU" sz="1600" b="1" dirty="0"/>
              <a:t>(сентябрь)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3360806" y="3675221"/>
            <a:ext cx="3006080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ru-RU" sz="1600" b="1" dirty="0"/>
              <a:t>Все мрачней лицо природы:</a:t>
            </a:r>
            <a:br>
              <a:rPr lang="ru-RU" sz="1600" b="1" dirty="0"/>
            </a:br>
            <a:r>
              <a:rPr lang="ru-RU" sz="1600" b="1" dirty="0"/>
              <a:t>Почернели огороды,</a:t>
            </a:r>
            <a:br>
              <a:rPr lang="ru-RU" sz="1600" b="1" dirty="0"/>
            </a:br>
            <a:r>
              <a:rPr lang="ru-RU" sz="1600" b="1" dirty="0"/>
              <a:t>Оголяются леса,</a:t>
            </a:r>
            <a:br>
              <a:rPr lang="ru-RU" sz="1600" b="1" dirty="0"/>
            </a:br>
            <a:r>
              <a:rPr lang="ru-RU" sz="1600" b="1" dirty="0"/>
              <a:t>Молкнут птичьи голоса,</a:t>
            </a:r>
            <a:br>
              <a:rPr lang="ru-RU" sz="1600" b="1" dirty="0"/>
            </a:br>
            <a:r>
              <a:rPr lang="ru-RU" sz="1600" b="1" dirty="0"/>
              <a:t>Мишка в спячку завалился.</a:t>
            </a:r>
            <a:br>
              <a:rPr lang="ru-RU" sz="1600" b="1" dirty="0"/>
            </a:br>
            <a:r>
              <a:rPr lang="ru-RU" sz="1600" b="1" dirty="0"/>
              <a:t>Что за месяц к нам явился?</a:t>
            </a:r>
          </a:p>
          <a:p>
            <a:pPr fontAlgn="base"/>
            <a:r>
              <a:rPr lang="ru-RU" sz="1600" b="1" dirty="0"/>
              <a:t>(Октябрь)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6313101" y="3680562"/>
            <a:ext cx="3366120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b="1" dirty="0"/>
              <a:t>Самый хмурый месяц года,</a:t>
            </a:r>
            <a:br>
              <a:rPr lang="ru-RU" sz="1600" b="1" dirty="0"/>
            </a:br>
            <a:r>
              <a:rPr lang="ru-RU" sz="1600" b="1" dirty="0"/>
              <a:t>Хочется домой, –</a:t>
            </a:r>
            <a:br>
              <a:rPr lang="ru-RU" sz="1600" b="1" dirty="0"/>
            </a:br>
            <a:r>
              <a:rPr lang="ru-RU" sz="1600" b="1" dirty="0"/>
              <a:t>Скоро сонная природа</a:t>
            </a:r>
            <a:br>
              <a:rPr lang="ru-RU" sz="1600" b="1" dirty="0"/>
            </a:br>
            <a:r>
              <a:rPr lang="ru-RU" sz="1600" b="1" dirty="0"/>
              <a:t>Встретится с зимой.</a:t>
            </a:r>
            <a:br>
              <a:rPr lang="ru-RU" sz="1600" b="1" dirty="0"/>
            </a:br>
            <a:r>
              <a:rPr lang="ru-RU" sz="1600" b="1" dirty="0"/>
              <a:t>(Ноябрь)</a:t>
            </a:r>
          </a:p>
        </p:txBody>
      </p:sp>
      <p:pic>
        <p:nvPicPr>
          <p:cNvPr id="3074" name="Picture 2" descr="D:\Дианочка!\107678866_large_zima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366886" y="888566"/>
            <a:ext cx="2669610" cy="194421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D:\Дианочка!\original.jpe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310269" y="866612"/>
            <a:ext cx="2898210" cy="194421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D:\Дианочка!\ImageCache.jpg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90329" y="866612"/>
            <a:ext cx="2703744" cy="194421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899592" y="260648"/>
            <a:ext cx="76328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/>
              <a:t>Сколько длится осень? Назовите осенние месяцы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934005" y="2967335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>
                <a:ln w="1905"/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Сентябрь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3976231" y="2935187"/>
            <a:ext cx="189191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>
                <a:ln w="1905"/>
                <a:solidFill>
                  <a:srgbClr val="FFC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Октябрь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7020272" y="2935919"/>
            <a:ext cx="173084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Ноябрь</a:t>
            </a:r>
          </a:p>
        </p:txBody>
      </p:sp>
    </p:spTree>
    <p:extLst>
      <p:ext uri="{BB962C8B-B14F-4D97-AF65-F5344CB8AC3E}">
        <p14:creationId xmlns:p14="http://schemas.microsoft.com/office/powerpoint/2010/main" val="26381196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warp dir="in"/>
      </p:transition>
    </mc:Choice>
    <mc:Fallback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95536" y="656505"/>
            <a:ext cx="8500460" cy="56644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539552" y="764704"/>
            <a:ext cx="4097055" cy="5328592"/>
          </a:xfrm>
          <a:prstGeom prst="rect">
            <a:avLst/>
          </a:prstGeom>
          <a:solidFill>
            <a:srgbClr val="EAEAEA"/>
          </a:solidFill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4099" name="Picture 3" descr="D:\Дианочка!\0_10869a_aee287a7_orig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23025" y="1772816"/>
            <a:ext cx="3925862" cy="295232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3" name="Прямоугольник 2"/>
          <p:cNvSpPr/>
          <p:nvPr/>
        </p:nvSpPr>
        <p:spPr>
          <a:xfrm>
            <a:off x="4860032" y="764704"/>
            <a:ext cx="3816424" cy="5256584"/>
          </a:xfrm>
          <a:prstGeom prst="rect">
            <a:avLst/>
          </a:prstGeom>
          <a:solidFill>
            <a:srgbClr val="EAEAEA"/>
          </a:solidFill>
          <a:ln>
            <a:noFill/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TextBox 3"/>
          <p:cNvSpPr txBox="1"/>
          <p:nvPr/>
        </p:nvSpPr>
        <p:spPr>
          <a:xfrm>
            <a:off x="5004048" y="1124744"/>
            <a:ext cx="3528392" cy="48013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/>
              <a:t>Первый осенний месяц – сентябрь. Зовут его «запевалой осени» и златоцветом. Травы в лугах, полях и лесах высыхают, желтеют, становится золотистой листва деревьев и кустарников. В сентябре дни становятся короче, солнце уже не поднимается в небе так высоко, как летом. Листья на деревьях желтеют сначала на вершинах, где воздух холоднее, а потом на нижних ветках. Чаще налетают порывистые холодные ветры. В сентябре часто идут холодные, мелкие, моросящие дожди, небо затянуто серыми облаками.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356048" y="980728"/>
            <a:ext cx="288032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>
                <a:ln w="1905"/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Сентябрь</a:t>
            </a:r>
          </a:p>
        </p:txBody>
      </p:sp>
    </p:spTree>
    <p:extLst>
      <p:ext uri="{BB962C8B-B14F-4D97-AF65-F5344CB8AC3E}">
        <p14:creationId xmlns:p14="http://schemas.microsoft.com/office/powerpoint/2010/main" val="16695255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warp dir="in"/>
      </p:transition>
    </mc:Choice>
    <mc:Fallback xmlns=""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95536" y="656505"/>
            <a:ext cx="8500460" cy="56644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539552" y="764704"/>
            <a:ext cx="4097055" cy="5328592"/>
          </a:xfrm>
          <a:prstGeom prst="rect">
            <a:avLst/>
          </a:prstGeom>
          <a:solidFill>
            <a:srgbClr val="EAEAEA"/>
          </a:solidFill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Прямоугольник 3"/>
          <p:cNvSpPr/>
          <p:nvPr/>
        </p:nvSpPr>
        <p:spPr>
          <a:xfrm>
            <a:off x="4860032" y="764704"/>
            <a:ext cx="3816424" cy="5256584"/>
          </a:xfrm>
          <a:prstGeom prst="rect">
            <a:avLst/>
          </a:prstGeom>
          <a:solidFill>
            <a:srgbClr val="EAEAEA"/>
          </a:solidFill>
          <a:ln>
            <a:noFill/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TextBox 4"/>
          <p:cNvSpPr txBox="1"/>
          <p:nvPr/>
        </p:nvSpPr>
        <p:spPr>
          <a:xfrm>
            <a:off x="1516247" y="1052736"/>
            <a:ext cx="288032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>
                <a:ln w="1905"/>
                <a:solidFill>
                  <a:srgbClr val="E4931C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Октябрь</a:t>
            </a:r>
          </a:p>
        </p:txBody>
      </p:sp>
      <p:pic>
        <p:nvPicPr>
          <p:cNvPr id="5122" name="Picture 2" descr="D:\Дианочка!\ftmcoachjack_1373749387_53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90912" y="1996200"/>
            <a:ext cx="3994334" cy="298509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6" name="TextBox 5"/>
          <p:cNvSpPr txBox="1"/>
          <p:nvPr/>
        </p:nvSpPr>
        <p:spPr>
          <a:xfrm>
            <a:off x="5076056" y="836712"/>
            <a:ext cx="3456384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/>
              <a:t>Октябрь – середина осенней поры. В старину этот месяц называли «листопадом», потому что с деревьев опадают увядшие, пожелтевшие листья. В октябре часто идет холодный мелкий дождь, небо заволакивают серые облака, травы от дождя буреют, цветы вянут. По ночам бывают заморозки, и лужи затягиваются корочкой льда. Но характер у этого месяца переменчивый: он и плачет, и смеется. За день погода может  изменится несколько раз: то солнце ярко светит, то дождик надоедливо моросит, а то и первые снежинки запорхают.</a:t>
            </a:r>
          </a:p>
        </p:txBody>
      </p:sp>
    </p:spTree>
    <p:extLst>
      <p:ext uri="{BB962C8B-B14F-4D97-AF65-F5344CB8AC3E}">
        <p14:creationId xmlns:p14="http://schemas.microsoft.com/office/powerpoint/2010/main" val="29499355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warp dir="in"/>
      </p:transition>
    </mc:Choice>
    <mc:Fallback xmlns=""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95536" y="656505"/>
            <a:ext cx="8500460" cy="56644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539552" y="764704"/>
            <a:ext cx="4097055" cy="5328592"/>
          </a:xfrm>
          <a:prstGeom prst="rect">
            <a:avLst/>
          </a:prstGeom>
          <a:solidFill>
            <a:srgbClr val="EAEAEA"/>
          </a:solidFill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Прямоугольник 3"/>
          <p:cNvSpPr/>
          <p:nvPr/>
        </p:nvSpPr>
        <p:spPr>
          <a:xfrm>
            <a:off x="4860032" y="764704"/>
            <a:ext cx="3816424" cy="5256584"/>
          </a:xfrm>
          <a:prstGeom prst="rect">
            <a:avLst/>
          </a:prstGeom>
          <a:solidFill>
            <a:srgbClr val="EAEAEA"/>
          </a:solidFill>
          <a:ln>
            <a:noFill/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TextBox 4"/>
          <p:cNvSpPr txBox="1"/>
          <p:nvPr/>
        </p:nvSpPr>
        <p:spPr>
          <a:xfrm>
            <a:off x="1619672" y="965081"/>
            <a:ext cx="288032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>
                <a:ln w="1905"/>
                <a:solidFill>
                  <a:srgbClr val="B05408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Ноябрь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4932040" y="965081"/>
            <a:ext cx="3744416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/>
              <a:t>Ноябрь - последний месяц осени. Листва с деревьев облетела, травы побурели, поникли, цветы завяли. Зеленеют по – прежнему лишь ель и сосна. Пышный пестрый ковер листьев, устилавший землю, потемнел и поблек. Черными стали лесные тропинки в опустевшем лесу. Небо в ноябре почти все время затянуто свинцовыми облаками. Часто идут холодные долгие дожди со снегом.</a:t>
            </a:r>
          </a:p>
        </p:txBody>
      </p:sp>
      <p:pic>
        <p:nvPicPr>
          <p:cNvPr id="6148" name="Picture 4" descr="D:\Дианочка!\skltSIMis-ghOQ2mwLnuw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98512" y="2109961"/>
            <a:ext cx="3979133" cy="298435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5587723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warp dir="in"/>
      </p:transition>
    </mc:Choice>
    <mc:Fallback xmlns=""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>
                <a:solidFill>
                  <a:schemeClr val="accent6">
                    <a:lumMod val="75000"/>
                  </a:schemeClr>
                </a:solidFill>
                <a:latin typeface="Matilda" panose="020B0604020202020204" charset="0"/>
              </a:rPr>
              <a:t>«Скажи наоборот»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268760"/>
            <a:ext cx="8229600" cy="4857403"/>
          </a:xfrm>
        </p:spPr>
        <p:txBody>
          <a:bodyPr>
            <a:normAutofit fontScale="92500" lnSpcReduction="20000"/>
          </a:bodyPr>
          <a:lstStyle/>
          <a:p>
            <a:r>
              <a:rPr lang="ru-RU" dirty="0"/>
              <a:t>Летом небо светлое, а </a:t>
            </a:r>
            <a:r>
              <a:rPr lang="ru-RU" b="1" dirty="0"/>
              <a:t>осенью</a:t>
            </a:r>
            <a:r>
              <a:rPr lang="ru-RU" dirty="0"/>
              <a:t>… </a:t>
            </a:r>
            <a:r>
              <a:rPr lang="ru-RU" i="1" dirty="0"/>
              <a:t>(тёмное)</a:t>
            </a:r>
            <a:endParaRPr lang="ru-RU" dirty="0"/>
          </a:p>
          <a:p>
            <a:r>
              <a:rPr lang="ru-RU" dirty="0"/>
              <a:t>Летом ночи короткие, а </a:t>
            </a:r>
            <a:r>
              <a:rPr lang="ru-RU" b="1" dirty="0"/>
              <a:t>осенью</a:t>
            </a:r>
            <a:r>
              <a:rPr lang="ru-RU" dirty="0"/>
              <a:t>… </a:t>
            </a:r>
            <a:r>
              <a:rPr lang="ru-RU" i="1" dirty="0"/>
              <a:t>(длинные)</a:t>
            </a:r>
            <a:endParaRPr lang="ru-RU" dirty="0"/>
          </a:p>
          <a:p>
            <a:r>
              <a:rPr lang="ru-RU" dirty="0"/>
              <a:t>Летом дни длинные, а </a:t>
            </a:r>
            <a:r>
              <a:rPr lang="ru-RU" b="1" dirty="0"/>
              <a:t>осенью</a:t>
            </a:r>
            <a:r>
              <a:rPr lang="ru-RU" dirty="0"/>
              <a:t>… </a:t>
            </a:r>
            <a:r>
              <a:rPr lang="ru-RU" i="1" dirty="0"/>
              <a:t>(короткие)</a:t>
            </a:r>
            <a:r>
              <a:rPr lang="ru-RU" dirty="0"/>
              <a:t>.</a:t>
            </a:r>
          </a:p>
          <a:p>
            <a:r>
              <a:rPr lang="ru-RU" dirty="0"/>
              <a:t>Летом земля сухая, а </a:t>
            </a:r>
            <a:r>
              <a:rPr lang="ru-RU" b="1" dirty="0"/>
              <a:t>осенью</a:t>
            </a:r>
            <a:r>
              <a:rPr lang="ru-RU" dirty="0"/>
              <a:t>… </a:t>
            </a:r>
            <a:r>
              <a:rPr lang="ru-RU" i="1" dirty="0"/>
              <a:t>(мокрая)</a:t>
            </a:r>
            <a:endParaRPr lang="ru-RU" dirty="0"/>
          </a:p>
          <a:p>
            <a:r>
              <a:rPr lang="ru-RU" dirty="0"/>
              <a:t>Летом белые облака, а </a:t>
            </a:r>
            <a:r>
              <a:rPr lang="ru-RU" b="1" dirty="0"/>
              <a:t>осенью</a:t>
            </a:r>
            <a:r>
              <a:rPr lang="ru-RU" dirty="0"/>
              <a:t>… </a:t>
            </a:r>
            <a:r>
              <a:rPr lang="ru-RU" i="1" dirty="0"/>
              <a:t>(чёрные тучи)</a:t>
            </a:r>
            <a:endParaRPr lang="ru-RU" dirty="0"/>
          </a:p>
          <a:p>
            <a:r>
              <a:rPr lang="ru-RU" dirty="0"/>
              <a:t>Летом тучи ходят высоко, а </a:t>
            </a:r>
            <a:r>
              <a:rPr lang="ru-RU" b="1" dirty="0"/>
              <a:t>осенью</a:t>
            </a:r>
            <a:r>
              <a:rPr lang="ru-RU" dirty="0"/>
              <a:t>… </a:t>
            </a:r>
            <a:r>
              <a:rPr lang="ru-RU" i="1" dirty="0"/>
              <a:t>(низко)</a:t>
            </a:r>
            <a:endParaRPr lang="ru-RU" dirty="0"/>
          </a:p>
          <a:p>
            <a:r>
              <a:rPr lang="ru-RU" dirty="0"/>
              <a:t>Летом тепло, а поздней </a:t>
            </a:r>
            <a:r>
              <a:rPr lang="ru-RU" b="1" dirty="0"/>
              <a:t>осенью</a:t>
            </a:r>
            <a:r>
              <a:rPr lang="ru-RU" dirty="0"/>
              <a:t>… </a:t>
            </a:r>
            <a:r>
              <a:rPr lang="ru-RU" i="1" dirty="0"/>
              <a:t>(холодно)</a:t>
            </a:r>
            <a:endParaRPr lang="ru-RU" dirty="0"/>
          </a:p>
          <a:p>
            <a:r>
              <a:rPr lang="ru-RU" dirty="0"/>
              <a:t>Летом цветов много, а </a:t>
            </a:r>
            <a:r>
              <a:rPr lang="ru-RU" b="1" dirty="0"/>
              <a:t>осенью</a:t>
            </a:r>
            <a:r>
              <a:rPr lang="ru-RU" dirty="0"/>
              <a:t>… </a:t>
            </a:r>
            <a:r>
              <a:rPr lang="ru-RU" i="1" dirty="0"/>
              <a:t>(мало)</a:t>
            </a:r>
            <a:endParaRPr lang="ru-RU" dirty="0"/>
          </a:p>
          <a:p>
            <a:r>
              <a:rPr lang="ru-RU" dirty="0"/>
              <a:t>Летом людям радостно, а </a:t>
            </a:r>
            <a:r>
              <a:rPr lang="ru-RU" b="1" dirty="0"/>
              <a:t>осенью</a:t>
            </a:r>
            <a:r>
              <a:rPr lang="ru-RU" dirty="0"/>
              <a:t>… </a:t>
            </a:r>
            <a:r>
              <a:rPr lang="ru-RU" i="1" dirty="0"/>
              <a:t>(грустно)</a:t>
            </a:r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2135692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warp dir="in"/>
      </p:transition>
    </mc:Choice>
    <mc:Fallback xmlns=""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D:\Дианочка!\osen_02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627784" y="681843"/>
            <a:ext cx="1800200" cy="13006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683568" y="1145948"/>
            <a:ext cx="18722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/>
              <a:t>Наступила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2751287" y="145396"/>
            <a:ext cx="53285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>
                <a:solidFill>
                  <a:srgbClr val="B05408"/>
                </a:solidFill>
                <a:latin typeface="Matilda" panose="020B0604020202020204" charset="0"/>
              </a:rPr>
              <a:t>«Закончи предложение»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4814828" y="1116492"/>
            <a:ext cx="25922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/>
              <a:t>Дни стали</a:t>
            </a:r>
          </a:p>
        </p:txBody>
      </p:sp>
      <p:pic>
        <p:nvPicPr>
          <p:cNvPr id="8195" name="Picture 3" descr="D:\Дианочка!\3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012545" y="3508760"/>
            <a:ext cx="1821577" cy="12122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560065" y="2636912"/>
            <a:ext cx="199571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/>
              <a:t>Солнце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4945360" y="2500644"/>
            <a:ext cx="17906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/>
              <a:t>Дует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621816" y="3933475"/>
            <a:ext cx="199571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/>
              <a:t>Стало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477800" y="5157192"/>
            <a:ext cx="216024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/>
              <a:t>Люди одеваются</a:t>
            </a:r>
          </a:p>
        </p:txBody>
      </p:sp>
      <p:pic>
        <p:nvPicPr>
          <p:cNvPr id="8197" name="Picture 5" descr="D:\Дианочка!\30881730.jpg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074092" y="5112741"/>
            <a:ext cx="1768323" cy="12502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8" name="Picture 6" descr="D:\Дианочка!\2d28c28a4022b8f622fcefec3230ebf9.jpg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980879" y="2105963"/>
            <a:ext cx="1668039" cy="12510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9" name="Picture 7" descr="D:\Дианочка!\osz2_origi.jpg"/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574569" y="607061"/>
            <a:ext cx="1765335" cy="13054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200" name="Picture 8" descr="D:\Дианочка!\453236.jpg.crop_display.jpg"/>
          <p:cNvPicPr>
            <a:picLocks noChangeAspect="1" noChangeArrowheads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962550" y="2122277"/>
            <a:ext cx="1849810" cy="13545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Box 11"/>
          <p:cNvSpPr txBox="1"/>
          <p:nvPr/>
        </p:nvSpPr>
        <p:spPr>
          <a:xfrm>
            <a:off x="6012160" y="3884046"/>
            <a:ext cx="1800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/>
              <a:t>на юг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4139914" y="4850084"/>
            <a:ext cx="15121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/>
              <a:t>Моросит</a:t>
            </a:r>
          </a:p>
        </p:txBody>
      </p:sp>
      <p:pic>
        <p:nvPicPr>
          <p:cNvPr id="8203" name="Picture 11" descr="D:\Дианочка!\regen5.jpg"/>
          <p:cNvPicPr>
            <a:picLocks noChangeAspect="1" noChangeArrowheads="1"/>
          </p:cNvPicPr>
          <p:nvPr/>
        </p:nvPicPr>
        <p:blipFill rotWithShape="1"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4089275" y="5406803"/>
            <a:ext cx="1728230" cy="12084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204" name="Picture 12" descr="D:\Дианочка!\V5UEv0LUR4A.jpg"/>
          <p:cNvPicPr>
            <a:picLocks noChangeAspect="1" noChangeArrowheads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860682" y="3556115"/>
            <a:ext cx="1688187" cy="12163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TextBox 13"/>
          <p:cNvSpPr txBox="1"/>
          <p:nvPr/>
        </p:nvSpPr>
        <p:spPr>
          <a:xfrm>
            <a:off x="6257081" y="4638327"/>
            <a:ext cx="28083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/>
              <a:t>Люди собирают</a:t>
            </a:r>
          </a:p>
        </p:txBody>
      </p:sp>
      <p:pic>
        <p:nvPicPr>
          <p:cNvPr id="8205" name="Picture 13"/>
          <p:cNvPicPr>
            <a:picLocks noChangeAspect="1" noChangeArrowheads="1"/>
          </p:cNvPicPr>
          <p:nvPr/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402457" y="5180035"/>
            <a:ext cx="2009317" cy="14352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581788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819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1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81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81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81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81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820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82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82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820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82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82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819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819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81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81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820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82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82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820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82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82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Тема Office">
  <a:themeElements>
    <a:clrScheme name="Другая 90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860000"/>
      </a:hlink>
      <a:folHlink>
        <a:srgbClr val="FFABAB"/>
      </a:folHlink>
    </a:clrScheme>
    <a:fontScheme name="Классическая">
      <a:majorFont>
        <a:latin typeface="Arial"/>
        <a:ea typeface=""/>
        <a:cs typeface=""/>
        <a:font script="Jpan" typeface="ＭＳ Ｐゴシック"/>
        <a:font script="Hang" typeface="돋움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Times New Roman"/>
        <a:ea typeface=""/>
        <a:cs typeface=""/>
        <a:font script="Jpan" typeface="ＭＳ Ｐ明朝"/>
        <a:font script="Hang" typeface="바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2181</TotalTime>
  <Words>515</Words>
  <Application>Microsoft Office PowerPoint</Application>
  <PresentationFormat>Экран (4:3)</PresentationFormat>
  <Paragraphs>39</Paragraphs>
  <Slides>10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4" baseType="lpstr">
      <vt:lpstr>Times New Roman</vt:lpstr>
      <vt:lpstr>Matilda</vt:lpstr>
      <vt:lpstr>Arial</vt:lpstr>
      <vt:lpstr>Тема Office</vt:lpstr>
      <vt:lpstr>Осень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«Скажи наоборот»</vt:lpstr>
      <vt:lpstr>Презентация PowerPoint</vt:lpstr>
    </vt:vector>
  </TitlesOfParts>
  <Company>Microsoft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Елена</dc:creator>
  <cp:lastModifiedBy>Ирина Резван</cp:lastModifiedBy>
  <cp:revision>135</cp:revision>
  <dcterms:created xsi:type="dcterms:W3CDTF">2013-08-23T08:38:35Z</dcterms:created>
  <dcterms:modified xsi:type="dcterms:W3CDTF">2021-08-04T09:42:36Z</dcterms:modified>
</cp:coreProperties>
</file>