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90" r:id="rId3"/>
    <p:sldId id="284" r:id="rId4"/>
    <p:sldId id="309" r:id="rId5"/>
    <p:sldId id="263" r:id="rId6"/>
    <p:sldId id="293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ольга" initials="о" lastIdx="3" clrIdx="0">
    <p:extLst>
      <p:ext uri="{19B8F6BF-5375-455C-9EA6-DF929625EA0E}">
        <p15:presenceInfo xmlns:p15="http://schemas.microsoft.com/office/powerpoint/2012/main" userId="ольг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FBFC"/>
    <a:srgbClr val="CFFBFD"/>
    <a:srgbClr val="BAE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580" autoAdjust="0"/>
  </p:normalViewPr>
  <p:slideViewPr>
    <p:cSldViewPr snapToGrid="0">
      <p:cViewPr varScale="1">
        <p:scale>
          <a:sx n="66" d="100"/>
          <a:sy n="66" d="100"/>
        </p:scale>
        <p:origin x="6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97E5A8-8DCE-4862-8906-06B44001BD56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A2C7F7-47C3-48A4-84CE-CE2E5009B1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183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911E8B-C947-4E79-8A73-C718CB350D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DEEB89F-88BB-49DE-93BA-5DF255116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579206-29B1-456B-B897-D10820071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AD5E60-C93B-47B6-862C-684B6A68F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FD53CB-9FDD-4B11-B6FE-387C99673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377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8FAA11-EE17-4C24-8591-53C6EE2C0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437397-4F50-42D2-A342-B8292337D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092DEB-9ADB-42CF-BC0C-DA20F5480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03A9C4-03A9-4998-BD87-D6607669D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B65256-8BF0-488C-9DDE-8E2F4D596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099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508C6D-2BF9-40B1-8EE5-00313B8A8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CF57641-331C-4724-BC31-5327B6A4F0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0E6D194-6777-4A75-BB21-4DF858643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B5CAC2-9CD1-4B71-A1CC-800F070DF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F9A130-49DE-4A14-9795-6538DF39F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511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AA6CB1-B8F6-4241-A69B-7BC263C50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8BF4B2-49AC-4790-93D1-F90310BB56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CFDE8C3-41B8-41F3-95A7-3079981DE1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410375-FF47-42EA-9E8A-8D71E4C00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CF4C746-4559-45A5-B921-DE7A718EC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CC7FEEE-9A6A-412B-8D41-D505AC2D8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315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DC9A5D-6C34-4D6E-A00B-BF32A318A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493B4E1-BC4C-4B89-9453-71EBB5936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8A91662-E30A-417B-B5D5-BDE805B623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9822B69-D222-45CD-9EEB-02A1A84937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C0E35CF-ED4E-46B7-9E71-6603B67B8D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1487108-9834-480F-BF6C-BC267EF2C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98E0ADB-516C-43F2-AD4F-6AD4C8F36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5D4139A-249F-4FB5-BD4E-53BD6D18D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109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6E6977-068A-4887-A9E6-5EF5025BE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42604B6-8399-4280-B455-93442915B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9DEBB65-B439-418E-B46F-71B59A5E0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0664202-3C1B-4DE6-AD49-3428BAD81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203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981BBCB-E8DD-4673-A80A-6F66DCC0B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D89D452-9B22-4436-B238-BD9353E2B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20CD27E-B2FE-4D08-B583-9D337B5AC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353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BF2E77-B5D7-4BC7-B0CF-32706EE1E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CF9278-7DF5-494B-9134-C2427CA8E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E908C3F-3718-4B92-B924-C57B699432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6208A1D-A763-4EC7-90DD-844E4305B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C5F7C52-9FE7-4AEC-90F3-7B388BAB4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4E551AC-C7EB-48FF-9110-936FDC6A8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5489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B9178B-D959-4C81-9029-FE870F6E1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1C4433B-A121-4D9A-8E00-AD23659C5A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FAB6556-A964-48DC-A883-7C3F80617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16C994A-5154-4D85-B297-7F64D1740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692FF5-2990-4C17-977F-7ED8DD0D9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F908832-D63B-4591-91D9-6D87D79CE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24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869FD8-33A9-4FFD-AC42-CD6F2E644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0E87A5-BD82-420F-BE84-0594B16F0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88856C-ABF8-41D6-9443-F09CB71A6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CBCF69-2718-4712-AD76-B35BF7DB3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B71AC5-5AB4-41B9-802A-4052367B5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879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35A3AC4-23C9-45E4-80E8-210297095B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0D69C54-3D9C-4CFE-AF43-E4C8DED4A3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815669-252B-4602-AEFA-6BBE8077A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F30DDE1-09B8-4B8F-89F5-D8E43D48D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464440-9D11-4E1E-8944-4FB56A616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312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A253AC-C571-4F16-BD37-3B329B5F2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17098FC-1E2E-446E-98B9-77B99F96A9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2F8E48-047C-40A9-A3C4-F2C8AD30A9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DE8E4-D58F-4537-9A2E-046DD184B8D2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886B6D-7A23-41E0-BA41-3355667248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4CD65A-BFC5-43CE-AE0C-B270F770FE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13B18-3285-4BA6-815C-AA6B5DEF0C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3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png"/><Relationship Id="rId9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3592ED2-3595-4049-8EC5-7624BAB046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9475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5D15E4-3095-4E1F-8E8F-1144D2EAE47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885" y="3429000"/>
            <a:ext cx="3690329" cy="2393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A416E3-5E25-4B6D-806C-9C814582A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3049" y="0"/>
            <a:ext cx="9144000" cy="1126156"/>
          </a:xfrm>
        </p:spPr>
        <p:txBody>
          <a:bodyPr>
            <a:normAutofit/>
          </a:bodyPr>
          <a:lstStyle/>
          <a:p>
            <a:pPr algn="l"/>
            <a:r>
              <a:rPr lang="ru-RU" sz="7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Звук С - </a:t>
            </a:r>
            <a:r>
              <a:rPr lang="ru-RU" sz="72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Сь</a:t>
            </a:r>
            <a:r>
              <a:rPr lang="ru-RU" sz="7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Буква С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DF0F30E-8F49-46B0-A25E-EE4AD4F0B0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0569" y="1504885"/>
            <a:ext cx="9144000" cy="1655762"/>
          </a:xfrm>
        </p:spPr>
        <p:txBody>
          <a:bodyPr>
            <a:normAutofit/>
          </a:bodyPr>
          <a:lstStyle/>
          <a:p>
            <a:r>
              <a:rPr lang="ru-RU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7932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">
              <a:srgbClr val="EBF4E5"/>
            </a:gs>
            <a:gs pos="0">
              <a:schemeClr val="accent6">
                <a:lumMod val="5000"/>
                <a:lumOff val="95000"/>
              </a:schemeClr>
            </a:gs>
            <a:gs pos="72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0F8FBD-EB15-4BDD-882A-552664936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Новый звук, новая бука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A300D6CE-EBF5-408F-A54F-89408405C66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15755" y="88337"/>
            <a:ext cx="2055125" cy="20535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Объект 4">
            <a:extLst>
              <a:ext uri="{FF2B5EF4-FFF2-40B4-BE49-F238E27FC236}">
                <a16:creationId xmlns:a16="http://schemas.microsoft.com/office/drawing/2014/main" id="{4740CC4A-2D2E-4F84-A9B9-9BC37C0E73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2252" y="2326414"/>
            <a:ext cx="5181600" cy="4351338"/>
          </a:xfrm>
        </p:spPr>
        <p:txBody>
          <a:bodyPr>
            <a:normAutofit/>
          </a:bodyPr>
          <a:lstStyle/>
          <a:p>
            <a:r>
              <a:rPr lang="ru-RU" dirty="0"/>
              <a:t>В небе полная Луна,</a:t>
            </a:r>
          </a:p>
          <a:p>
            <a:r>
              <a:rPr lang="ru-RU" dirty="0"/>
              <a:t>Словно буква О она.</a:t>
            </a:r>
          </a:p>
          <a:p>
            <a:r>
              <a:rPr lang="ru-RU" dirty="0"/>
              <a:t>Но прошла всего неделя</a:t>
            </a:r>
          </a:p>
          <a:p>
            <a:r>
              <a:rPr lang="ru-RU" dirty="0"/>
              <a:t>(Как же мы не доглядели!)</a:t>
            </a:r>
          </a:p>
          <a:p>
            <a:r>
              <a:rPr lang="ru-RU" dirty="0"/>
              <a:t>Вместо О на нас с небес</a:t>
            </a:r>
          </a:p>
          <a:p>
            <a:r>
              <a:rPr lang="ru-RU" dirty="0"/>
              <a:t>Ярко светит буква ...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AC85BD4-B115-42EC-8C45-DCE0F87302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3700" y="1549400"/>
            <a:ext cx="4838700" cy="4191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05460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">
              <a:srgbClr val="EBF4E5"/>
            </a:gs>
            <a:gs pos="0">
              <a:schemeClr val="accent6">
                <a:lumMod val="5000"/>
                <a:lumOff val="95000"/>
              </a:schemeClr>
            </a:gs>
            <a:gs pos="72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67D1D4-6533-4A23-8577-7303D6D30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673" y="-202237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Произносим звук </a:t>
            </a:r>
            <a:endParaRPr 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1558BA-F5EE-46E4-ABB6-4138C0F9B81E}"/>
              </a:ext>
            </a:extLst>
          </p:cNvPr>
          <p:cNvSpPr txBox="1"/>
          <p:nvPr/>
        </p:nvSpPr>
        <p:spPr>
          <a:xfrm>
            <a:off x="9589452" y="-210471"/>
            <a:ext cx="222600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5A67E7-3B7A-4FA2-98AA-07CD46D68C3D}"/>
              </a:ext>
            </a:extLst>
          </p:cNvPr>
          <p:cNvSpPr txBox="1"/>
          <p:nvPr/>
        </p:nvSpPr>
        <p:spPr>
          <a:xfrm>
            <a:off x="9609458" y="1499914"/>
            <a:ext cx="113845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0" b="1" dirty="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440725-135F-415C-A630-2D61648C5DEF}"/>
              </a:ext>
            </a:extLst>
          </p:cNvPr>
          <p:cNvSpPr txBox="1"/>
          <p:nvPr/>
        </p:nvSpPr>
        <p:spPr>
          <a:xfrm>
            <a:off x="9711729" y="3096385"/>
            <a:ext cx="95731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0" b="1" dirty="0">
                <a:solidFill>
                  <a:srgbClr val="FF0000"/>
                </a:solidFill>
              </a:rPr>
              <a:t>У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A3D89C-888F-4988-BC69-ADE51EDF730B}"/>
              </a:ext>
            </a:extLst>
          </p:cNvPr>
          <p:cNvSpPr txBox="1"/>
          <p:nvPr/>
        </p:nvSpPr>
        <p:spPr>
          <a:xfrm>
            <a:off x="9683080" y="4660633"/>
            <a:ext cx="1311578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0" b="1" dirty="0">
                <a:solidFill>
                  <a:srgbClr val="FF0000"/>
                </a:solidFill>
              </a:rPr>
              <a:t>Ы</a:t>
            </a:r>
          </a:p>
        </p:txBody>
      </p: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0F3E5ACA-D7AD-42D7-A17D-FADE0475C4DB}"/>
              </a:ext>
            </a:extLst>
          </p:cNvPr>
          <p:cNvCxnSpPr>
            <a:cxnSpLocks/>
          </p:cNvCxnSpPr>
          <p:nvPr/>
        </p:nvCxnSpPr>
        <p:spPr>
          <a:xfrm flipV="1">
            <a:off x="4086526" y="924143"/>
            <a:ext cx="4505954" cy="19532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id="{35B9672A-445A-4CDD-A4AD-5E26F8D0E7B7}"/>
              </a:ext>
            </a:extLst>
          </p:cNvPr>
          <p:cNvCxnSpPr>
            <a:cxnSpLocks/>
          </p:cNvCxnSpPr>
          <p:nvPr/>
        </p:nvCxnSpPr>
        <p:spPr>
          <a:xfrm flipV="1">
            <a:off x="4086526" y="2541611"/>
            <a:ext cx="4604689" cy="3358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id="{8B485EA1-DD9F-4193-ABC0-9D6314889951}"/>
              </a:ext>
            </a:extLst>
          </p:cNvPr>
          <p:cNvCxnSpPr>
            <a:cxnSpLocks/>
          </p:cNvCxnSpPr>
          <p:nvPr/>
        </p:nvCxnSpPr>
        <p:spPr>
          <a:xfrm>
            <a:off x="4086526" y="2877424"/>
            <a:ext cx="4479302" cy="8670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1AD94D9E-2240-4CF3-A8B3-58E0EB6C7232}"/>
              </a:ext>
            </a:extLst>
          </p:cNvPr>
          <p:cNvCxnSpPr>
            <a:cxnSpLocks/>
          </p:cNvCxnSpPr>
          <p:nvPr/>
        </p:nvCxnSpPr>
        <p:spPr>
          <a:xfrm>
            <a:off x="4152550" y="2877424"/>
            <a:ext cx="4376367" cy="24651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CB4CA44D-DEBE-4C7D-931D-4A2BC6785AC7}"/>
              </a:ext>
            </a:extLst>
          </p:cNvPr>
          <p:cNvCxnSpPr/>
          <p:nvPr/>
        </p:nvCxnSpPr>
        <p:spPr>
          <a:xfrm flipV="1">
            <a:off x="4778048" y="3043646"/>
            <a:ext cx="2958" cy="114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0DA7B2B-E014-4D6B-B6B3-EE71ACF5ACA7}"/>
              </a:ext>
            </a:extLst>
          </p:cNvPr>
          <p:cNvSpPr/>
          <p:nvPr/>
        </p:nvSpPr>
        <p:spPr>
          <a:xfrm>
            <a:off x="2944866" y="2162513"/>
            <a:ext cx="931665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4472C4"/>
                </a:solidFill>
              </a:rPr>
              <a:t>С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4C349D1-3B94-46A6-AFD4-8A341D31F5ED}"/>
              </a:ext>
            </a:extLst>
          </p:cNvPr>
          <p:cNvSpPr/>
          <p:nvPr/>
        </p:nvSpPr>
        <p:spPr>
          <a:xfrm>
            <a:off x="8571840" y="-269687"/>
            <a:ext cx="931665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4472C4"/>
                </a:solidFill>
              </a:rPr>
              <a:t>С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E7401089-6E05-4CD5-89C0-BDFB409F6E7A}"/>
              </a:ext>
            </a:extLst>
          </p:cNvPr>
          <p:cNvSpPr/>
          <p:nvPr/>
        </p:nvSpPr>
        <p:spPr>
          <a:xfrm>
            <a:off x="8742961" y="1515417"/>
            <a:ext cx="931665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4472C4"/>
                </a:solidFill>
              </a:rPr>
              <a:t>С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62EDDEE-677C-4E30-9872-EBC19ED1F1AA}"/>
              </a:ext>
            </a:extLst>
          </p:cNvPr>
          <p:cNvSpPr/>
          <p:nvPr/>
        </p:nvSpPr>
        <p:spPr>
          <a:xfrm>
            <a:off x="8691215" y="3088025"/>
            <a:ext cx="931665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4472C4"/>
                </a:solidFill>
              </a:rPr>
              <a:t>С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C10501A0-7350-4318-9F05-ADB40345081B}"/>
              </a:ext>
            </a:extLst>
          </p:cNvPr>
          <p:cNvSpPr/>
          <p:nvPr/>
        </p:nvSpPr>
        <p:spPr>
          <a:xfrm>
            <a:off x="8678785" y="4667521"/>
            <a:ext cx="931665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4472C4"/>
                </a:solidFill>
              </a:rPr>
              <a:t>С</a:t>
            </a:r>
          </a:p>
        </p:txBody>
      </p:sp>
    </p:spTree>
    <p:extLst>
      <p:ext uri="{BB962C8B-B14F-4D97-AF65-F5344CB8AC3E}">
        <p14:creationId xmlns:p14="http://schemas.microsoft.com/office/powerpoint/2010/main" val="378515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45989 -0.35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95" y="-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47487 -0.0902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7" y="-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47018 0.1384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03" y="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46992 0.3641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90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  <p:bldP spid="10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">
              <a:srgbClr val="EBF4E5"/>
            </a:gs>
            <a:gs pos="0">
              <a:schemeClr val="accent6">
                <a:lumMod val="5000"/>
                <a:lumOff val="95000"/>
              </a:schemeClr>
            </a:gs>
            <a:gs pos="72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67D1D4-6533-4A23-8577-7303D6D30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673" y="-202237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Произносим звук </a:t>
            </a:r>
            <a:endParaRPr 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E83B54-E901-4AFE-A8EB-4A0ED9009300}"/>
              </a:ext>
            </a:extLst>
          </p:cNvPr>
          <p:cNvSpPr txBox="1"/>
          <p:nvPr/>
        </p:nvSpPr>
        <p:spPr>
          <a:xfrm>
            <a:off x="5026405" y="2162513"/>
            <a:ext cx="9201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0" b="1" dirty="0">
                <a:solidFill>
                  <a:schemeClr val="accent1"/>
                </a:solidFill>
              </a:rPr>
              <a:t>С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5A67E7-3B7A-4FA2-98AA-07CD46D68C3D}"/>
              </a:ext>
            </a:extLst>
          </p:cNvPr>
          <p:cNvSpPr txBox="1"/>
          <p:nvPr/>
        </p:nvSpPr>
        <p:spPr>
          <a:xfrm>
            <a:off x="8508867" y="1540122"/>
            <a:ext cx="113845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0" b="1" dirty="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440725-135F-415C-A630-2D61648C5DEF}"/>
              </a:ext>
            </a:extLst>
          </p:cNvPr>
          <p:cNvSpPr txBox="1"/>
          <p:nvPr/>
        </p:nvSpPr>
        <p:spPr>
          <a:xfrm>
            <a:off x="8676017" y="3014463"/>
            <a:ext cx="95731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0" b="1" dirty="0">
                <a:solidFill>
                  <a:srgbClr val="FF0000"/>
                </a:solidFill>
              </a:rPr>
              <a:t>У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A3D89C-888F-4988-BC69-ADE51EDF730B}"/>
              </a:ext>
            </a:extLst>
          </p:cNvPr>
          <p:cNvSpPr txBox="1"/>
          <p:nvPr/>
        </p:nvSpPr>
        <p:spPr>
          <a:xfrm>
            <a:off x="8608253" y="4577550"/>
            <a:ext cx="1311578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0" b="1" dirty="0">
                <a:solidFill>
                  <a:srgbClr val="FF0000"/>
                </a:solidFill>
              </a:rPr>
              <a:t>Ы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CA583165-D593-44A3-B7DC-8C8637982143}"/>
              </a:ext>
            </a:extLst>
          </p:cNvPr>
          <p:cNvSpPr/>
          <p:nvPr/>
        </p:nvSpPr>
        <p:spPr>
          <a:xfrm>
            <a:off x="1045028" y="-291578"/>
            <a:ext cx="1235811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0" b="1" dirty="0">
                <a:solidFill>
                  <a:srgbClr val="FF0000"/>
                </a:solidFill>
              </a:rPr>
              <a:t>А</a:t>
            </a:r>
          </a:p>
        </p:txBody>
      </p: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98B60D03-5B95-4F7C-B34B-2540F5D73BC8}"/>
              </a:ext>
            </a:extLst>
          </p:cNvPr>
          <p:cNvCxnSpPr/>
          <p:nvPr/>
        </p:nvCxnSpPr>
        <p:spPr>
          <a:xfrm>
            <a:off x="1933303" y="576946"/>
            <a:ext cx="2844745" cy="2422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CB4CA44D-DEBE-4C7D-931D-4A2BC6785AC7}"/>
              </a:ext>
            </a:extLst>
          </p:cNvPr>
          <p:cNvCxnSpPr/>
          <p:nvPr/>
        </p:nvCxnSpPr>
        <p:spPr>
          <a:xfrm flipV="1">
            <a:off x="4778048" y="3043646"/>
            <a:ext cx="2958" cy="114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F385C538-473E-45B5-803F-54F061159578}"/>
              </a:ext>
            </a:extLst>
          </p:cNvPr>
          <p:cNvSpPr/>
          <p:nvPr/>
        </p:nvSpPr>
        <p:spPr>
          <a:xfrm>
            <a:off x="971388" y="1493526"/>
            <a:ext cx="1138453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6F532380-2ECA-4118-A16F-5EDD45AF11C0}"/>
              </a:ext>
            </a:extLst>
          </p:cNvPr>
          <p:cNvSpPr/>
          <p:nvPr/>
        </p:nvSpPr>
        <p:spPr>
          <a:xfrm>
            <a:off x="1061957" y="2999243"/>
            <a:ext cx="957313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FF0000"/>
                </a:solidFill>
              </a:rPr>
              <a:t>У</a:t>
            </a: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2ECB258C-5F0B-44A9-A5B7-5B98863AEDCF}"/>
              </a:ext>
            </a:extLst>
          </p:cNvPr>
          <p:cNvSpPr/>
          <p:nvPr/>
        </p:nvSpPr>
        <p:spPr>
          <a:xfrm>
            <a:off x="884824" y="4636988"/>
            <a:ext cx="1311578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FF0000"/>
                </a:solidFill>
              </a:rPr>
              <a:t>Ы</a:t>
            </a:r>
          </a:p>
        </p:txBody>
      </p:sp>
      <p:cxnSp>
        <p:nvCxnSpPr>
          <p:cNvPr id="45" name="Прямая соединительная линия 44">
            <a:extLst>
              <a:ext uri="{FF2B5EF4-FFF2-40B4-BE49-F238E27FC236}">
                <a16:creationId xmlns:a16="http://schemas.microsoft.com/office/drawing/2014/main" id="{2A501E5A-DA72-48E9-9C2C-F60681DAC691}"/>
              </a:ext>
            </a:extLst>
          </p:cNvPr>
          <p:cNvCxnSpPr/>
          <p:nvPr/>
        </p:nvCxnSpPr>
        <p:spPr>
          <a:xfrm flipH="1" flipV="1">
            <a:off x="2280839" y="2560320"/>
            <a:ext cx="2497209" cy="4389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>
            <a:extLst>
              <a:ext uri="{FF2B5EF4-FFF2-40B4-BE49-F238E27FC236}">
                <a16:creationId xmlns:a16="http://schemas.microsoft.com/office/drawing/2014/main" id="{F51247EE-093E-4253-9106-641886BF3FAE}"/>
              </a:ext>
            </a:extLst>
          </p:cNvPr>
          <p:cNvCxnSpPr/>
          <p:nvPr/>
        </p:nvCxnSpPr>
        <p:spPr>
          <a:xfrm flipH="1">
            <a:off x="2320949" y="2999243"/>
            <a:ext cx="2457099" cy="8925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>
            <a:extLst>
              <a:ext uri="{FF2B5EF4-FFF2-40B4-BE49-F238E27FC236}">
                <a16:creationId xmlns:a16="http://schemas.microsoft.com/office/drawing/2014/main" id="{C9A24F24-A18C-446A-B7ED-99497212A306}"/>
              </a:ext>
            </a:extLst>
          </p:cNvPr>
          <p:cNvCxnSpPr/>
          <p:nvPr/>
        </p:nvCxnSpPr>
        <p:spPr>
          <a:xfrm flipH="1">
            <a:off x="2293543" y="2999243"/>
            <a:ext cx="2452082" cy="2530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0DA7B2B-E014-4D6B-B6B3-EE71ACF5ACA7}"/>
              </a:ext>
            </a:extLst>
          </p:cNvPr>
          <p:cNvSpPr/>
          <p:nvPr/>
        </p:nvSpPr>
        <p:spPr>
          <a:xfrm>
            <a:off x="9633330" y="-87330"/>
            <a:ext cx="931665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4472C4"/>
                </a:solidFill>
              </a:rPr>
              <a:t>С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2102A6-8573-467A-B43A-C365BEA04590}"/>
              </a:ext>
            </a:extLst>
          </p:cNvPr>
          <p:cNvSpPr/>
          <p:nvPr/>
        </p:nvSpPr>
        <p:spPr>
          <a:xfrm>
            <a:off x="8608253" y="0"/>
            <a:ext cx="1039067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1D5449E-8136-4E33-B762-B95FB2B07C17}"/>
              </a:ext>
            </a:extLst>
          </p:cNvPr>
          <p:cNvSpPr/>
          <p:nvPr/>
        </p:nvSpPr>
        <p:spPr>
          <a:xfrm>
            <a:off x="9663059" y="1493526"/>
            <a:ext cx="931665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4472C4"/>
                </a:solidFill>
              </a:rPr>
              <a:t>С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1DE01AB-1599-4511-863B-6DC1FBF6FFCA}"/>
              </a:ext>
            </a:extLst>
          </p:cNvPr>
          <p:cNvSpPr/>
          <p:nvPr/>
        </p:nvSpPr>
        <p:spPr>
          <a:xfrm>
            <a:off x="9731400" y="2950098"/>
            <a:ext cx="931665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4472C4"/>
                </a:solidFill>
              </a:rPr>
              <a:t>С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56312B4-6C44-47F4-BC76-0155446AA83E}"/>
              </a:ext>
            </a:extLst>
          </p:cNvPr>
          <p:cNvSpPr/>
          <p:nvPr/>
        </p:nvSpPr>
        <p:spPr>
          <a:xfrm>
            <a:off x="9712245" y="4577550"/>
            <a:ext cx="931665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1000" b="1" dirty="0">
                <a:solidFill>
                  <a:srgbClr val="4472C4"/>
                </a:solidFill>
              </a:rPr>
              <a:t>С</a:t>
            </a:r>
          </a:p>
        </p:txBody>
      </p:sp>
    </p:spTree>
    <p:extLst>
      <p:ext uri="{BB962C8B-B14F-4D97-AF65-F5344CB8AC3E}">
        <p14:creationId xmlns:p14="http://schemas.microsoft.com/office/powerpoint/2010/main" val="21531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1.38778E-17 L 0.25625 0.338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12" y="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33333E-6 L 0.25951 0.09745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69" y="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1.11111E-6 L 0.2625 -0.1219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25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0 L 0.25339 -0.3608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69" y="-1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4" grpId="0"/>
      <p:bldP spid="24" grpId="1"/>
      <p:bldP spid="41" grpId="0"/>
      <p:bldP spid="41" grpId="1"/>
      <p:bldP spid="42" grpId="0"/>
      <p:bldP spid="42" grpId="1"/>
      <p:bldP spid="43" grpId="0"/>
      <p:bldP spid="43" grpId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FFBFD"/>
            </a:gs>
            <a:gs pos="0">
              <a:schemeClr val="accent1">
                <a:lumMod val="60000"/>
                <a:lumOff val="40000"/>
              </a:schemeClr>
            </a:gs>
            <a:gs pos="0">
              <a:schemeClr val="accent6">
                <a:lumMod val="45000"/>
                <a:lumOff val="55000"/>
              </a:schemeClr>
            </a:gs>
            <a:gs pos="0">
              <a:schemeClr val="accent6">
                <a:lumMod val="45000"/>
                <a:lumOff val="55000"/>
              </a:schemeClr>
            </a:gs>
            <a:gs pos="98000">
              <a:srgbClr val="E8FBF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DD02AD1-DF12-4005-9A47-682B7DABF560}"/>
              </a:ext>
            </a:extLst>
          </p:cNvPr>
          <p:cNvSpPr/>
          <p:nvPr/>
        </p:nvSpPr>
        <p:spPr>
          <a:xfrm>
            <a:off x="3263900" y="40313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/>
              <a:t>Угадай в каких словах есть звук </a:t>
            </a:r>
            <a:br>
              <a:rPr lang="ru-RU" sz="3200" b="1" dirty="0"/>
            </a:br>
            <a:r>
              <a:rPr lang="ru-RU" sz="3200" b="1" dirty="0"/>
              <a:t>[С] или  [С’]?</a:t>
            </a:r>
            <a:br>
              <a:rPr lang="ru-RU" sz="3200" b="1" dirty="0"/>
            </a:br>
            <a:r>
              <a:rPr lang="ru-RU" sz="3200" b="1" dirty="0"/>
              <a:t>В тех словах, где есть эти звуки- картинки останутся на месте.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E297FFF-D8CF-40C2-B5C8-0D6F2D03F3E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0528" y="2694573"/>
            <a:ext cx="1983883" cy="1652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7B9AFD-1B5C-475F-980A-7CA74782D7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034" y="184805"/>
            <a:ext cx="1977985" cy="19779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F37D13-EA36-4ECB-A0EE-14363BAF301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460" y="2566363"/>
            <a:ext cx="1892405" cy="20621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9062873-4BF6-483B-BC3A-C0EF0881EB9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190" y="2694573"/>
            <a:ext cx="1983883" cy="13652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29FE848-74BA-41B8-9552-D60142CA66F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9866" y="3377199"/>
            <a:ext cx="2287881" cy="25722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1F13756-C2BA-413C-8C0F-86F1FD5C0F9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4161" y="4360528"/>
            <a:ext cx="2693987" cy="1878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DF6D9ED-3727-42E6-9E3D-C8D7936A3D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23571" y="541960"/>
            <a:ext cx="1751336" cy="2384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B98242F-89A9-45BA-A76B-D7551644D2F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6035" y="4431897"/>
            <a:ext cx="1701587" cy="2241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404DBC7-AC11-4669-B886-9FD27C1640E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9918" y="4431897"/>
            <a:ext cx="2568985" cy="23020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6B4461-95BD-4BB0-98A8-593898451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253"/>
            <a:ext cx="10515600" cy="80168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Где спрятался звук? </a:t>
            </a:r>
            <a:b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2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определи место звука </a:t>
            </a:r>
            <a:r>
              <a:rPr lang="ru-RU" sz="22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 или С</a:t>
            </a:r>
            <a:r>
              <a:rPr lang="en-US" sz="22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ru-RU" sz="22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в словах</a:t>
            </a:r>
            <a:endParaRPr lang="ru-RU" sz="2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F0341A-9D27-4877-9CFB-A531C941DA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068231"/>
            <a:ext cx="2108200" cy="4351338"/>
          </a:xfrm>
        </p:spPr>
        <p:txBody>
          <a:bodyPr>
            <a:normAutofit/>
          </a:bodyPr>
          <a:lstStyle/>
          <a:p>
            <a:pPr lvl="3"/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07472128-CA66-47BB-BA12-851B44005396}"/>
              </a:ext>
            </a:extLst>
          </p:cNvPr>
          <p:cNvSpPr/>
          <p:nvPr/>
        </p:nvSpPr>
        <p:spPr>
          <a:xfrm>
            <a:off x="987207" y="2890287"/>
            <a:ext cx="622300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7DD894BC-00BC-4AE3-BB1D-612F45BE8129}"/>
              </a:ext>
            </a:extLst>
          </p:cNvPr>
          <p:cNvSpPr/>
          <p:nvPr/>
        </p:nvSpPr>
        <p:spPr>
          <a:xfrm>
            <a:off x="298111" y="2894759"/>
            <a:ext cx="689096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341C713-A0F1-41C5-AA57-97E4FB5B10D6}"/>
              </a:ext>
            </a:extLst>
          </p:cNvPr>
          <p:cNvSpPr/>
          <p:nvPr/>
        </p:nvSpPr>
        <p:spPr>
          <a:xfrm>
            <a:off x="1596173" y="2891577"/>
            <a:ext cx="628187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018B370E-EC32-4AA9-AEFF-A3D4C911A84A}"/>
              </a:ext>
            </a:extLst>
          </p:cNvPr>
          <p:cNvSpPr/>
          <p:nvPr/>
        </p:nvSpPr>
        <p:spPr>
          <a:xfrm>
            <a:off x="2974787" y="2890287"/>
            <a:ext cx="655103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010211C6-05C3-4C2A-9AEB-82D131C606AA}"/>
              </a:ext>
            </a:extLst>
          </p:cNvPr>
          <p:cNvSpPr/>
          <p:nvPr/>
        </p:nvSpPr>
        <p:spPr>
          <a:xfrm>
            <a:off x="4263920" y="2890287"/>
            <a:ext cx="628187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307B30EF-1123-4877-9F32-7939246A23AA}"/>
              </a:ext>
            </a:extLst>
          </p:cNvPr>
          <p:cNvSpPr/>
          <p:nvPr/>
        </p:nvSpPr>
        <p:spPr>
          <a:xfrm>
            <a:off x="3637082" y="2890287"/>
            <a:ext cx="628187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839090C9-77EA-4D82-8424-AD16D5156927}"/>
              </a:ext>
            </a:extLst>
          </p:cNvPr>
          <p:cNvSpPr/>
          <p:nvPr/>
        </p:nvSpPr>
        <p:spPr>
          <a:xfrm>
            <a:off x="5454124" y="2881975"/>
            <a:ext cx="673100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2F5EB63F-AE9A-4135-99AA-F9BFE1685744}"/>
              </a:ext>
            </a:extLst>
          </p:cNvPr>
          <p:cNvSpPr/>
          <p:nvPr/>
        </p:nvSpPr>
        <p:spPr>
          <a:xfrm>
            <a:off x="6792506" y="2881975"/>
            <a:ext cx="656883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583C9769-5608-49CA-83A7-0D1C354349A1}"/>
              </a:ext>
            </a:extLst>
          </p:cNvPr>
          <p:cNvSpPr/>
          <p:nvPr/>
        </p:nvSpPr>
        <p:spPr>
          <a:xfrm>
            <a:off x="6131336" y="2883052"/>
            <a:ext cx="656575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12FDD57E-3413-487E-96E9-FF9F74D1142E}"/>
              </a:ext>
            </a:extLst>
          </p:cNvPr>
          <p:cNvSpPr/>
          <p:nvPr/>
        </p:nvSpPr>
        <p:spPr>
          <a:xfrm>
            <a:off x="9625158" y="2890287"/>
            <a:ext cx="656575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E5143DAE-9AD0-41B8-8F3A-385C71D8D31E}"/>
              </a:ext>
            </a:extLst>
          </p:cNvPr>
          <p:cNvSpPr/>
          <p:nvPr/>
        </p:nvSpPr>
        <p:spPr>
          <a:xfrm>
            <a:off x="8370680" y="2890287"/>
            <a:ext cx="656575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585C3AEE-33CE-4EA2-836D-B90526EB7CBA}"/>
              </a:ext>
            </a:extLst>
          </p:cNvPr>
          <p:cNvSpPr/>
          <p:nvPr/>
        </p:nvSpPr>
        <p:spPr>
          <a:xfrm>
            <a:off x="8964471" y="2890287"/>
            <a:ext cx="656575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13A68DF2-9658-4340-BB5A-1BE3FA33EC17}"/>
              </a:ext>
            </a:extLst>
          </p:cNvPr>
          <p:cNvSpPr/>
          <p:nvPr/>
        </p:nvSpPr>
        <p:spPr>
          <a:xfrm>
            <a:off x="1197983" y="6031530"/>
            <a:ext cx="622300" cy="6476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652677D2-B92D-495C-939B-8FE154A93A9A}"/>
              </a:ext>
            </a:extLst>
          </p:cNvPr>
          <p:cNvSpPr/>
          <p:nvPr/>
        </p:nvSpPr>
        <p:spPr>
          <a:xfrm>
            <a:off x="1816730" y="6031532"/>
            <a:ext cx="647700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892DE9E0-B4D4-4E13-9284-B718C8E21AC9}"/>
              </a:ext>
            </a:extLst>
          </p:cNvPr>
          <p:cNvSpPr/>
          <p:nvPr/>
        </p:nvSpPr>
        <p:spPr>
          <a:xfrm>
            <a:off x="577506" y="6031527"/>
            <a:ext cx="622300" cy="6476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EA8A78A1-83DB-4F81-B01F-7D6052461580}"/>
              </a:ext>
            </a:extLst>
          </p:cNvPr>
          <p:cNvSpPr/>
          <p:nvPr/>
        </p:nvSpPr>
        <p:spPr>
          <a:xfrm>
            <a:off x="3834870" y="6031530"/>
            <a:ext cx="622300" cy="6476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277C486F-6BBA-461B-87FD-1CBF5D60531A}"/>
              </a:ext>
            </a:extLst>
          </p:cNvPr>
          <p:cNvSpPr/>
          <p:nvPr/>
        </p:nvSpPr>
        <p:spPr>
          <a:xfrm>
            <a:off x="4453517" y="6031530"/>
            <a:ext cx="622301" cy="6476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0F73667D-79E9-4484-A57C-3E1C38FC9163}"/>
              </a:ext>
            </a:extLst>
          </p:cNvPr>
          <p:cNvSpPr/>
          <p:nvPr/>
        </p:nvSpPr>
        <p:spPr>
          <a:xfrm>
            <a:off x="5075825" y="6031535"/>
            <a:ext cx="622301" cy="6476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8C337AB9-7BAD-4E2F-A636-19AA9099DCBC}"/>
              </a:ext>
            </a:extLst>
          </p:cNvPr>
          <p:cNvSpPr/>
          <p:nvPr/>
        </p:nvSpPr>
        <p:spPr>
          <a:xfrm>
            <a:off x="7948410" y="6031533"/>
            <a:ext cx="646447" cy="6476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8054BB9E-1D9A-4286-819D-398946D5D0EC}"/>
              </a:ext>
            </a:extLst>
          </p:cNvPr>
          <p:cNvSpPr/>
          <p:nvPr/>
        </p:nvSpPr>
        <p:spPr>
          <a:xfrm>
            <a:off x="6664006" y="6031530"/>
            <a:ext cx="646447" cy="6476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D9A8ED97-12C0-46F9-8DCF-8109B65BC6B6}"/>
              </a:ext>
            </a:extLst>
          </p:cNvPr>
          <p:cNvSpPr/>
          <p:nvPr/>
        </p:nvSpPr>
        <p:spPr>
          <a:xfrm>
            <a:off x="7306998" y="6031530"/>
            <a:ext cx="646447" cy="6476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B281B595-7576-482C-BF0A-26A981698F39}"/>
              </a:ext>
            </a:extLst>
          </p:cNvPr>
          <p:cNvSpPr/>
          <p:nvPr/>
        </p:nvSpPr>
        <p:spPr>
          <a:xfrm>
            <a:off x="11029887" y="6031531"/>
            <a:ext cx="646447" cy="6016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3BE18C5E-0827-4914-AD95-E03CE6429AA6}"/>
              </a:ext>
            </a:extLst>
          </p:cNvPr>
          <p:cNvSpPr/>
          <p:nvPr/>
        </p:nvSpPr>
        <p:spPr>
          <a:xfrm>
            <a:off x="10383440" y="6031531"/>
            <a:ext cx="646447" cy="6016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561D6F9A-11A5-41B2-A392-9740AB1E683F}"/>
              </a:ext>
            </a:extLst>
          </p:cNvPr>
          <p:cNvSpPr/>
          <p:nvPr/>
        </p:nvSpPr>
        <p:spPr>
          <a:xfrm>
            <a:off x="9791299" y="6031531"/>
            <a:ext cx="646447" cy="6016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A5A6BAA-5349-4122-AC48-15E00291F1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7254" y="1092500"/>
            <a:ext cx="2213040" cy="15972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0812E64-9470-4AFB-858F-9A692936E0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13" y="558733"/>
            <a:ext cx="2127688" cy="22922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202B6C9-5F91-4BF9-AE9C-9E6563975C4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400" y="964543"/>
            <a:ext cx="1401763" cy="17252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002AA51-4FC3-42D6-B1B7-A2DFCAC7A7F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2023" y="836637"/>
            <a:ext cx="2452140" cy="184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57EE49B-A4E9-4A4B-A3E3-2693D336DFA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953" y="4073917"/>
            <a:ext cx="1790262" cy="1790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7CA5FDF-EA1A-477C-91C3-ABA36EABF98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795" y="3938855"/>
            <a:ext cx="1764317" cy="1829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D0A26C5-A4B8-4DEE-8561-A1707BE3E47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3936" y="3793478"/>
            <a:ext cx="1518864" cy="2020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A4EECBC-FE25-4004-A5F7-E498A1C9385E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0552" y="3883059"/>
            <a:ext cx="1841500" cy="184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4792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E75B5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E75B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E75B5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20917</TotalTime>
  <Words>112</Words>
  <Application>Microsoft Office PowerPoint</Application>
  <PresentationFormat>Широкоэкранный</PresentationFormat>
  <Paragraphs>35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Звук С - Сь и Буква С</vt:lpstr>
      <vt:lpstr>Новый звук, новая бука</vt:lpstr>
      <vt:lpstr>Произносим звук </vt:lpstr>
      <vt:lpstr>Произносим звук </vt:lpstr>
      <vt:lpstr>Презентация PowerPoint</vt:lpstr>
      <vt:lpstr>Где спрятался звук?  определи место звука С или С’ в словах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Ирина Резван</cp:lastModifiedBy>
  <cp:revision>386</cp:revision>
  <dcterms:created xsi:type="dcterms:W3CDTF">2019-10-06T17:00:54Z</dcterms:created>
  <dcterms:modified xsi:type="dcterms:W3CDTF">2022-02-21T18:02:29Z</dcterms:modified>
</cp:coreProperties>
</file>